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9/21/2020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maryboychuk@paps.net" TargetMode="External"/><Relationship Id="rId2" Type="http://schemas.openxmlformats.org/officeDocument/2006/relationships/hyperlink" Target="mailto:shawliddick@paps.ne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maryboychuk@paps.net" TargetMode="External"/><Relationship Id="rId2" Type="http://schemas.openxmlformats.org/officeDocument/2006/relationships/hyperlink" Target="mailto:shawliddick@paps.net"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Welcome to Financial Literacy</a:t>
            </a:r>
            <a:endParaRPr lang="en-US" dirty="0"/>
          </a:p>
        </p:txBody>
      </p:sp>
      <p:sp>
        <p:nvSpPr>
          <p:cNvPr id="3" name="Subtitle 2"/>
          <p:cNvSpPr>
            <a:spLocks noGrp="1"/>
          </p:cNvSpPr>
          <p:nvPr>
            <p:ph type="subTitle" idx="1"/>
          </p:nvPr>
        </p:nvSpPr>
        <p:spPr/>
        <p:txBody>
          <a:bodyPr>
            <a:normAutofit/>
          </a:bodyPr>
          <a:lstStyle/>
          <a:p>
            <a:pPr algn="ctr"/>
            <a:r>
              <a:rPr lang="en-US" sz="2400" dirty="0" smtClean="0">
                <a:solidFill>
                  <a:schemeClr val="tx1"/>
                </a:solidFill>
              </a:rPr>
              <a:t>With Mr. </a:t>
            </a:r>
            <a:r>
              <a:rPr lang="en-US" sz="2400" dirty="0" err="1" smtClean="0">
                <a:solidFill>
                  <a:schemeClr val="tx1"/>
                </a:solidFill>
              </a:rPr>
              <a:t>Liddick</a:t>
            </a:r>
            <a:r>
              <a:rPr lang="en-US" sz="2400" dirty="0" smtClean="0">
                <a:solidFill>
                  <a:schemeClr val="tx1"/>
                </a:solidFill>
              </a:rPr>
              <a:t> and Ms. </a:t>
            </a:r>
            <a:r>
              <a:rPr lang="en-US" sz="2400" dirty="0" err="1" smtClean="0">
                <a:solidFill>
                  <a:schemeClr val="tx1"/>
                </a:solidFill>
              </a:rPr>
              <a:t>Boychuk</a:t>
            </a:r>
            <a:endParaRPr lang="en-US" sz="2400" dirty="0">
              <a:solidFill>
                <a:schemeClr val="tx1"/>
              </a:solidFill>
            </a:endParaRPr>
          </a:p>
        </p:txBody>
      </p:sp>
    </p:spTree>
    <p:extLst>
      <p:ext uri="{BB962C8B-B14F-4D97-AF65-F5344CB8AC3E}">
        <p14:creationId xmlns:p14="http://schemas.microsoft.com/office/powerpoint/2010/main" val="70243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Primary method of contacting us</a:t>
            </a:r>
            <a:endParaRPr lang="en-US" dirty="0"/>
          </a:p>
        </p:txBody>
      </p:sp>
      <p:sp>
        <p:nvSpPr>
          <p:cNvPr id="3" name="Subtitle 2"/>
          <p:cNvSpPr>
            <a:spLocks noGrp="1"/>
          </p:cNvSpPr>
          <p:nvPr>
            <p:ph type="subTitle" idx="1"/>
          </p:nvPr>
        </p:nvSpPr>
        <p:spPr>
          <a:xfrm>
            <a:off x="1876424" y="3602038"/>
            <a:ext cx="8791575" cy="1985962"/>
          </a:xfrm>
        </p:spPr>
        <p:txBody>
          <a:bodyPr>
            <a:normAutofit fontScale="92500" lnSpcReduction="20000"/>
          </a:bodyPr>
          <a:lstStyle/>
          <a:p>
            <a:r>
              <a:rPr lang="en-US" sz="2800" b="1" u="sng" dirty="0" smtClean="0">
                <a:solidFill>
                  <a:schemeClr val="tx1"/>
                </a:solidFill>
              </a:rPr>
              <a:t>Email</a:t>
            </a:r>
            <a:r>
              <a:rPr lang="en-US" sz="2800" dirty="0" smtClean="0">
                <a:solidFill>
                  <a:schemeClr val="tx1"/>
                </a:solidFill>
              </a:rPr>
              <a:t>:  Mr. </a:t>
            </a:r>
            <a:r>
              <a:rPr lang="en-US" sz="2800" dirty="0" err="1" smtClean="0">
                <a:solidFill>
                  <a:schemeClr val="tx1"/>
                </a:solidFill>
              </a:rPr>
              <a:t>liddick</a:t>
            </a:r>
            <a:r>
              <a:rPr lang="en-US" sz="2800" dirty="0" smtClean="0">
                <a:solidFill>
                  <a:schemeClr val="tx1"/>
                </a:solidFill>
              </a:rPr>
              <a:t>:  </a:t>
            </a:r>
            <a:r>
              <a:rPr lang="en-US" sz="2800" dirty="0" smtClean="0">
                <a:hlinkClick r:id="rId2"/>
              </a:rPr>
              <a:t>shawliddick@paps.net</a:t>
            </a:r>
            <a:r>
              <a:rPr lang="en-US" sz="2800" dirty="0" smtClean="0"/>
              <a:t/>
            </a:r>
            <a:br>
              <a:rPr lang="en-US" sz="2800" dirty="0" smtClean="0"/>
            </a:br>
            <a:r>
              <a:rPr lang="en-US" sz="2800" dirty="0" smtClean="0"/>
              <a:t>         </a:t>
            </a:r>
            <a:r>
              <a:rPr lang="en-US" sz="2800" dirty="0" smtClean="0">
                <a:solidFill>
                  <a:schemeClr val="tx1"/>
                </a:solidFill>
              </a:rPr>
              <a:t>Ms. </a:t>
            </a:r>
            <a:r>
              <a:rPr lang="en-US" sz="2800" dirty="0" err="1" smtClean="0">
                <a:solidFill>
                  <a:schemeClr val="tx1"/>
                </a:solidFill>
              </a:rPr>
              <a:t>Boychuk</a:t>
            </a:r>
            <a:r>
              <a:rPr lang="en-US" sz="2800" dirty="0" smtClean="0">
                <a:solidFill>
                  <a:schemeClr val="tx1"/>
                </a:solidFill>
              </a:rPr>
              <a:t>:  </a:t>
            </a:r>
            <a:r>
              <a:rPr lang="en-US" sz="2800" dirty="0" smtClean="0">
                <a:hlinkClick r:id="rId3"/>
              </a:rPr>
              <a:t>maryboychuk@paps.net</a:t>
            </a:r>
            <a:endParaRPr lang="en-US" sz="2800" dirty="0" smtClean="0"/>
          </a:p>
          <a:p>
            <a:endParaRPr lang="en-US" sz="2800" dirty="0"/>
          </a:p>
          <a:p>
            <a:r>
              <a:rPr lang="en-US" sz="2800" b="1" u="sng" dirty="0" smtClean="0">
                <a:solidFill>
                  <a:schemeClr val="tx1"/>
                </a:solidFill>
              </a:rPr>
              <a:t>School phone number</a:t>
            </a:r>
            <a:r>
              <a:rPr lang="en-US" sz="2800" dirty="0" smtClean="0">
                <a:solidFill>
                  <a:schemeClr val="tx1"/>
                </a:solidFill>
              </a:rPr>
              <a:t>: 732-376-6030</a:t>
            </a:r>
          </a:p>
        </p:txBody>
      </p:sp>
    </p:spTree>
    <p:extLst>
      <p:ext uri="{BB962C8B-B14F-4D97-AF65-F5344CB8AC3E}">
        <p14:creationId xmlns:p14="http://schemas.microsoft.com/office/powerpoint/2010/main" val="1289968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46864"/>
          </a:xfrm>
        </p:spPr>
        <p:txBody>
          <a:bodyPr/>
          <a:lstStyle/>
          <a:p>
            <a:pPr algn="ctr"/>
            <a:r>
              <a:rPr lang="en-US" dirty="0" smtClean="0"/>
              <a:t>Syllabus</a:t>
            </a:r>
            <a:endParaRPr lang="en-US" dirty="0"/>
          </a:p>
        </p:txBody>
      </p:sp>
      <p:sp>
        <p:nvSpPr>
          <p:cNvPr id="3" name="TextBox 2"/>
          <p:cNvSpPr txBox="1"/>
          <p:nvPr/>
        </p:nvSpPr>
        <p:spPr>
          <a:xfrm>
            <a:off x="1283855" y="1431636"/>
            <a:ext cx="9596581"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The Financial Literacy Syllabus can be found within each student’s google classroom.</a:t>
            </a:r>
            <a:br>
              <a:rPr lang="en-US" sz="2800" dirty="0" smtClean="0"/>
            </a:br>
            <a:endParaRPr lang="en-US" sz="2800" dirty="0" smtClean="0"/>
          </a:p>
          <a:p>
            <a:pPr marL="285750" indent="-285750">
              <a:buFont typeface="Arial" panose="020B0604020202020204" pitchFamily="34" charset="0"/>
              <a:buChar char="•"/>
            </a:pPr>
            <a:r>
              <a:rPr lang="en-US" sz="2800" dirty="0" smtClean="0"/>
              <a:t>A brief outline of the syllabus can be found on my teacher webpage</a:t>
            </a:r>
            <a:br>
              <a:rPr lang="en-US" sz="2800" dirty="0" smtClean="0"/>
            </a:br>
            <a:endParaRPr lang="en-US" sz="2800" dirty="0" smtClean="0"/>
          </a:p>
          <a:p>
            <a:pPr marL="285750" indent="-285750">
              <a:buFont typeface="Arial" panose="020B0604020202020204" pitchFamily="34" charset="0"/>
              <a:buChar char="•"/>
            </a:pPr>
            <a:r>
              <a:rPr lang="en-US" sz="2800" dirty="0" smtClean="0"/>
              <a:t>Any parent that wants a copy of the syllabus, I will be happy to email them one directly</a:t>
            </a:r>
            <a:endParaRPr lang="en-US" sz="2800" dirty="0"/>
          </a:p>
        </p:txBody>
      </p:sp>
    </p:spTree>
    <p:extLst>
      <p:ext uri="{BB962C8B-B14F-4D97-AF65-F5344CB8AC3E}">
        <p14:creationId xmlns:p14="http://schemas.microsoft.com/office/powerpoint/2010/main" val="199657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46864"/>
          </a:xfrm>
        </p:spPr>
        <p:txBody>
          <a:bodyPr/>
          <a:lstStyle/>
          <a:p>
            <a:pPr algn="ctr"/>
            <a:r>
              <a:rPr lang="en-US" dirty="0" smtClean="0"/>
              <a:t>Curriculum</a:t>
            </a:r>
            <a:endParaRPr lang="en-US" dirty="0"/>
          </a:p>
        </p:txBody>
      </p:sp>
      <p:sp>
        <p:nvSpPr>
          <p:cNvPr id="3" name="TextBox 2"/>
          <p:cNvSpPr txBox="1"/>
          <p:nvPr/>
        </p:nvSpPr>
        <p:spPr>
          <a:xfrm>
            <a:off x="1283855" y="1431636"/>
            <a:ext cx="9596581" cy="1815882"/>
          </a:xfrm>
          <a:prstGeom prst="rect">
            <a:avLst/>
          </a:prstGeom>
          <a:noFill/>
        </p:spPr>
        <p:txBody>
          <a:bodyPr wrap="square" rtlCol="0">
            <a:spAutoFit/>
          </a:bodyPr>
          <a:lstStyle/>
          <a:p>
            <a:r>
              <a:rPr lang="en-US" sz="2800" dirty="0" smtClean="0"/>
              <a:t>Students will cover a wide variety of real world, practical application topics such as:</a:t>
            </a:r>
          </a:p>
          <a:p>
            <a:endParaRPr lang="en-US" sz="2800" dirty="0"/>
          </a:p>
          <a:p>
            <a:endParaRPr lang="en-US" sz="2800" dirty="0"/>
          </a:p>
        </p:txBody>
      </p:sp>
      <p:graphicFrame>
        <p:nvGraphicFramePr>
          <p:cNvPr id="5" name="Table 4"/>
          <p:cNvGraphicFramePr>
            <a:graphicFrameLocks noGrp="1"/>
          </p:cNvGraphicFramePr>
          <p:nvPr>
            <p:extLst>
              <p:ext uri="{D42A27DB-BD31-4B8C-83A1-F6EECF244321}">
                <p14:modId xmlns:p14="http://schemas.microsoft.com/office/powerpoint/2010/main" val="228636398"/>
              </p:ext>
            </p:extLst>
          </p:nvPr>
        </p:nvGraphicFramePr>
        <p:xfrm>
          <a:off x="1819563" y="2723957"/>
          <a:ext cx="8128000" cy="2595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589840725"/>
                    </a:ext>
                  </a:extLst>
                </a:gridCol>
                <a:gridCol w="4064000">
                  <a:extLst>
                    <a:ext uri="{9D8B030D-6E8A-4147-A177-3AD203B41FA5}">
                      <a16:colId xmlns:a16="http://schemas.microsoft.com/office/drawing/2014/main" val="3415684011"/>
                    </a:ext>
                  </a:extLst>
                </a:gridCol>
              </a:tblGrid>
              <a:tr h="370840">
                <a:tc>
                  <a:txBody>
                    <a:bodyPr/>
                    <a:lstStyle/>
                    <a:p>
                      <a:r>
                        <a:rPr lang="en-US" b="1" dirty="0" smtClean="0">
                          <a:solidFill>
                            <a:schemeClr val="tx1"/>
                          </a:solidFill>
                        </a:rPr>
                        <a:t>Decision Making</a:t>
                      </a:r>
                      <a:endParaRPr lang="en-US" b="1"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b="1" dirty="0" smtClean="0">
                          <a:solidFill>
                            <a:schemeClr val="tx1"/>
                          </a:solidFill>
                        </a:rPr>
                        <a:t>How to buy a car</a:t>
                      </a:r>
                      <a:endParaRPr lang="en-US" b="1"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6847582"/>
                  </a:ext>
                </a:extLst>
              </a:tr>
              <a:tr h="370840">
                <a:tc>
                  <a:txBody>
                    <a:bodyPr/>
                    <a:lstStyle/>
                    <a:p>
                      <a:r>
                        <a:rPr lang="en-US" b="1" dirty="0" smtClean="0">
                          <a:solidFill>
                            <a:schemeClr val="tx1"/>
                          </a:solidFill>
                        </a:rPr>
                        <a:t>Career Exploration</a:t>
                      </a:r>
                      <a:endParaRPr lang="en-US" b="1"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US" b="1" dirty="0" smtClean="0">
                          <a:solidFill>
                            <a:schemeClr val="tx1"/>
                          </a:solidFill>
                        </a:rPr>
                        <a:t>Deceptive</a:t>
                      </a:r>
                      <a:r>
                        <a:rPr lang="en-US" b="1" baseline="0" dirty="0" smtClean="0">
                          <a:solidFill>
                            <a:schemeClr val="tx1"/>
                          </a:solidFill>
                        </a:rPr>
                        <a:t> Advertising</a:t>
                      </a:r>
                      <a:endParaRPr lang="en-US" b="1"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54089277"/>
                  </a:ext>
                </a:extLst>
              </a:tr>
              <a:tr h="370840">
                <a:tc>
                  <a:txBody>
                    <a:bodyPr/>
                    <a:lstStyle/>
                    <a:p>
                      <a:r>
                        <a:rPr lang="en-US" b="1" dirty="0" smtClean="0">
                          <a:solidFill>
                            <a:schemeClr val="tx1"/>
                          </a:solidFill>
                        </a:rPr>
                        <a:t>Budgeting</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b="1" dirty="0" smtClean="0">
                          <a:solidFill>
                            <a:schemeClr val="tx1"/>
                          </a:solidFill>
                        </a:rPr>
                        <a:t>Consumer</a:t>
                      </a:r>
                      <a:r>
                        <a:rPr lang="en-US" b="1" baseline="0" dirty="0" smtClean="0">
                          <a:solidFill>
                            <a:schemeClr val="tx1"/>
                          </a:solidFill>
                        </a:rPr>
                        <a:t> Awareness</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0576861"/>
                  </a:ext>
                </a:extLst>
              </a:tr>
              <a:tr h="370840">
                <a:tc>
                  <a:txBody>
                    <a:bodyPr/>
                    <a:lstStyle/>
                    <a:p>
                      <a:r>
                        <a:rPr lang="en-US" b="1" dirty="0" smtClean="0">
                          <a:solidFill>
                            <a:schemeClr val="tx1"/>
                          </a:solidFill>
                        </a:rPr>
                        <a:t>Renting an Apartment</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b="1" dirty="0" smtClean="0">
                          <a:solidFill>
                            <a:schemeClr val="tx1"/>
                          </a:solidFill>
                        </a:rPr>
                        <a:t>Saving</a:t>
                      </a:r>
                      <a:r>
                        <a:rPr lang="en-US" b="1" baseline="0" dirty="0" smtClean="0">
                          <a:solidFill>
                            <a:schemeClr val="tx1"/>
                          </a:solidFill>
                        </a:rPr>
                        <a:t> and Investing</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01682416"/>
                  </a:ext>
                </a:extLst>
              </a:tr>
              <a:tr h="370840">
                <a:tc>
                  <a:txBody>
                    <a:bodyPr/>
                    <a:lstStyle/>
                    <a:p>
                      <a:r>
                        <a:rPr lang="en-US" b="1" dirty="0" smtClean="0">
                          <a:solidFill>
                            <a:schemeClr val="tx1"/>
                          </a:solidFill>
                        </a:rPr>
                        <a:t>Banking Services</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b="1" dirty="0" smtClean="0">
                          <a:solidFill>
                            <a:schemeClr val="tx1"/>
                          </a:solidFill>
                        </a:rPr>
                        <a:t>Personal Finance</a:t>
                      </a:r>
                      <a:r>
                        <a:rPr lang="en-US" b="1" baseline="0" dirty="0" smtClean="0">
                          <a:solidFill>
                            <a:schemeClr val="tx1"/>
                          </a:solidFill>
                        </a:rPr>
                        <a:t> Issues</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12379472"/>
                  </a:ext>
                </a:extLst>
              </a:tr>
              <a:tr h="370840">
                <a:tc>
                  <a:txBody>
                    <a:bodyPr/>
                    <a:lstStyle/>
                    <a:p>
                      <a:r>
                        <a:rPr lang="en-US" b="1" dirty="0" smtClean="0">
                          <a:solidFill>
                            <a:schemeClr val="tx1"/>
                          </a:solidFill>
                        </a:rPr>
                        <a:t>Consumer Loans</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b="1" dirty="0" smtClean="0">
                          <a:solidFill>
                            <a:schemeClr val="tx1"/>
                          </a:solidFill>
                        </a:rPr>
                        <a:t>Consumer Privacy</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69343352"/>
                  </a:ext>
                </a:extLst>
              </a:tr>
              <a:tr h="370840">
                <a:tc>
                  <a:txBody>
                    <a:bodyPr/>
                    <a:lstStyle/>
                    <a:p>
                      <a:r>
                        <a:rPr lang="en-US" b="1" dirty="0" smtClean="0">
                          <a:solidFill>
                            <a:schemeClr val="tx1"/>
                          </a:solidFill>
                        </a:rPr>
                        <a:t>Credit Cards</a:t>
                      </a:r>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1114552"/>
                  </a:ext>
                </a:extLst>
              </a:tr>
            </a:tbl>
          </a:graphicData>
        </a:graphic>
      </p:graphicFrame>
    </p:spTree>
    <p:extLst>
      <p:ext uri="{BB962C8B-B14F-4D97-AF65-F5344CB8AC3E}">
        <p14:creationId xmlns:p14="http://schemas.microsoft.com/office/powerpoint/2010/main" val="119602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46864"/>
          </a:xfrm>
        </p:spPr>
        <p:txBody>
          <a:bodyPr/>
          <a:lstStyle/>
          <a:p>
            <a:pPr algn="ctr"/>
            <a:r>
              <a:rPr lang="en-US" dirty="0" smtClean="0"/>
              <a:t>Online Materials</a:t>
            </a:r>
            <a:endParaRPr lang="en-US" dirty="0"/>
          </a:p>
        </p:txBody>
      </p:sp>
      <p:sp>
        <p:nvSpPr>
          <p:cNvPr id="3" name="TextBox 2"/>
          <p:cNvSpPr txBox="1"/>
          <p:nvPr/>
        </p:nvSpPr>
        <p:spPr>
          <a:xfrm>
            <a:off x="1283855" y="1431636"/>
            <a:ext cx="9596581" cy="4401205"/>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All online materials will be provided by the instructor(s)</a:t>
            </a:r>
            <a:br>
              <a:rPr lang="en-US" sz="2800" dirty="0" smtClean="0"/>
            </a:br>
            <a:endParaRPr lang="en-US" sz="2800" dirty="0" smtClean="0"/>
          </a:p>
          <a:p>
            <a:pPr marL="285750" indent="-285750">
              <a:buFont typeface="Arial" panose="020B0604020202020204" pitchFamily="34" charset="0"/>
              <a:buChar char="•"/>
            </a:pPr>
            <a:r>
              <a:rPr lang="en-US" sz="2800" dirty="0" smtClean="0"/>
              <a:t>Paper Notebooks are recommended but not required as students will have the opportunity to take notes digitally</a:t>
            </a:r>
            <a:br>
              <a:rPr lang="en-US" sz="2800" dirty="0" smtClean="0"/>
            </a:br>
            <a:endParaRPr lang="en-US" sz="2800" dirty="0" smtClean="0"/>
          </a:p>
          <a:p>
            <a:pPr marL="285750" indent="-285750">
              <a:buFont typeface="Arial" panose="020B0604020202020204" pitchFamily="34" charset="0"/>
              <a:buChar char="•"/>
            </a:pPr>
            <a:r>
              <a:rPr lang="en-US" sz="2800" dirty="0" smtClean="0"/>
              <a:t>The textbook used has been posted to the students’ google classroom for their use</a:t>
            </a:r>
            <a:br>
              <a:rPr lang="en-US" sz="2800" dirty="0" smtClean="0"/>
            </a:br>
            <a:endParaRPr lang="en-US" sz="2800" dirty="0" smtClean="0"/>
          </a:p>
          <a:p>
            <a:pPr marL="285750" indent="-285750">
              <a:buFont typeface="Arial" panose="020B0604020202020204" pitchFamily="34" charset="0"/>
              <a:buChar char="•"/>
            </a:pPr>
            <a:r>
              <a:rPr lang="en-US" sz="2800" dirty="0" smtClean="0"/>
              <a:t>All assignments will be completed digitally unless otherwise instructed by the teaching staff</a:t>
            </a:r>
            <a:endParaRPr lang="en-US" sz="2800" dirty="0"/>
          </a:p>
        </p:txBody>
      </p:sp>
    </p:spTree>
    <p:extLst>
      <p:ext uri="{BB962C8B-B14F-4D97-AF65-F5344CB8AC3E}">
        <p14:creationId xmlns:p14="http://schemas.microsoft.com/office/powerpoint/2010/main" val="1539856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304" y="165936"/>
            <a:ext cx="9905998" cy="646864"/>
          </a:xfrm>
        </p:spPr>
        <p:txBody>
          <a:bodyPr/>
          <a:lstStyle/>
          <a:p>
            <a:pPr algn="ctr"/>
            <a:r>
              <a:rPr lang="en-US" dirty="0" smtClean="0"/>
              <a:t>Course Expectations</a:t>
            </a:r>
            <a:endParaRPr lang="en-US" dirty="0"/>
          </a:p>
        </p:txBody>
      </p:sp>
      <p:sp>
        <p:nvSpPr>
          <p:cNvPr id="3" name="TextBox 2"/>
          <p:cNvSpPr txBox="1"/>
          <p:nvPr/>
        </p:nvSpPr>
        <p:spPr>
          <a:xfrm>
            <a:off x="1052946" y="932873"/>
            <a:ext cx="10215418" cy="5601533"/>
          </a:xfrm>
          <a:prstGeom prst="rect">
            <a:avLst/>
          </a:prstGeom>
          <a:noFill/>
        </p:spPr>
        <p:txBody>
          <a:bodyPr wrap="square" rtlCol="0">
            <a:spAutoFit/>
          </a:bodyPr>
          <a:lstStyle/>
          <a:p>
            <a:pPr marL="285750" indent="-285750">
              <a:buFont typeface="Arial" panose="020B0604020202020204" pitchFamily="34" charset="0"/>
              <a:buChar char="•"/>
            </a:pPr>
            <a:r>
              <a:rPr lang="en-US" dirty="0"/>
              <a:t>Class assignments are to be followed in the order given and turned in by the “due” date. Late assignments will be accepted with a loss of a letter grade for each day it was late unless you were absent. If absent, you have two weeks to make up missed classwork and one week to make up summative assessments.</a:t>
            </a:r>
            <a:br>
              <a:rPr lang="en-US" dirty="0"/>
            </a:br>
            <a:r>
              <a:rPr lang="en-US" dirty="0"/>
              <a:t>All work is to be submitted to me through Google Classroom. </a:t>
            </a:r>
          </a:p>
          <a:p>
            <a:pPr marL="285750" indent="-285750">
              <a:buFont typeface="Arial" panose="020B0604020202020204" pitchFamily="34" charset="0"/>
              <a:buChar char="•"/>
            </a:pPr>
            <a:r>
              <a:rPr lang="en-US" dirty="0"/>
              <a:t>Neatness counts. Most assignments will be done on the computer but on occasion, there may be handwritten assignments. If I can’t read it, I can’t grade it. </a:t>
            </a:r>
          </a:p>
          <a:p>
            <a:pPr marL="285750" indent="-285750">
              <a:buFont typeface="Arial" panose="020B0604020202020204" pitchFamily="34" charset="0"/>
              <a:buChar char="•"/>
            </a:pPr>
            <a:r>
              <a:rPr lang="en-US" dirty="0"/>
              <a:t>Remember the Golden Rule. Treat everyone in the room with the same amount of respect you would want for yourself. </a:t>
            </a:r>
          </a:p>
          <a:p>
            <a:pPr marL="285750" indent="-285750">
              <a:buFont typeface="Arial" panose="020B0604020202020204" pitchFamily="34" charset="0"/>
              <a:buChar char="•"/>
            </a:pPr>
            <a:r>
              <a:rPr lang="en-US" dirty="0" smtClean="0"/>
              <a:t>When present in the school building, No </a:t>
            </a:r>
            <a:r>
              <a:rPr lang="en-US" dirty="0"/>
              <a:t>food or drink (other than a water bottle) are allowed in the classroom unless you have a medical exception note from the School Nurse. Water bottles must be covered at all times. </a:t>
            </a:r>
            <a:endParaRPr lang="en-US" dirty="0" smtClean="0"/>
          </a:p>
          <a:p>
            <a:pPr marL="285750" indent="-285750">
              <a:buFont typeface="Arial" panose="020B0604020202020204" pitchFamily="34" charset="0"/>
              <a:buChar char="•"/>
            </a:pPr>
            <a:r>
              <a:rPr lang="en-US" dirty="0"/>
              <a:t>No electronic devices or cell phones are allowed to be used unless directed so by me. </a:t>
            </a:r>
          </a:p>
          <a:p>
            <a:pPr marL="285750" indent="-285750">
              <a:buFont typeface="Arial" panose="020B0604020202020204" pitchFamily="34" charset="0"/>
              <a:buChar char="•"/>
            </a:pPr>
            <a:r>
              <a:rPr lang="en-US" dirty="0"/>
              <a:t>Academic Integrity is an expectation at Perth Amboy High School. Plagiarism, cheating and collusion are prohibited. Plagiarism is defined as passing of another person’s work as your own. Students who fail to observe these standards will be given a zero for the assignment in question and submitted to your appropriate vice-principal for disciplinary action. </a:t>
            </a:r>
            <a:endParaRPr lang="en-US" dirty="0" smtClean="0"/>
          </a:p>
          <a:p>
            <a:pPr marL="285750" indent="-285750">
              <a:buFont typeface="Arial" panose="020B0604020202020204" pitchFamily="34" charset="0"/>
              <a:buChar char="•"/>
            </a:pPr>
            <a:endParaRPr lang="en-US" dirty="0"/>
          </a:p>
          <a:p>
            <a:pPr algn="ctr"/>
            <a:r>
              <a:rPr lang="en-US" sz="2400" dirty="0" smtClean="0"/>
              <a:t>All of the above information is also detailed in the Syllabus</a:t>
            </a:r>
            <a:endParaRPr lang="en-US" sz="24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62095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304" y="165936"/>
            <a:ext cx="9905998" cy="646864"/>
          </a:xfrm>
        </p:spPr>
        <p:txBody>
          <a:bodyPr/>
          <a:lstStyle/>
          <a:p>
            <a:pPr algn="ctr"/>
            <a:r>
              <a:rPr lang="en-US" dirty="0" smtClean="0"/>
              <a:t>Perth Amboy High School Grading policy</a:t>
            </a:r>
            <a:endParaRPr lang="en-US" dirty="0"/>
          </a:p>
        </p:txBody>
      </p:sp>
      <p:sp>
        <p:nvSpPr>
          <p:cNvPr id="3" name="TextBox 2"/>
          <p:cNvSpPr txBox="1"/>
          <p:nvPr/>
        </p:nvSpPr>
        <p:spPr>
          <a:xfrm>
            <a:off x="1052946" y="932873"/>
            <a:ext cx="10215418" cy="5262979"/>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Summative Assessments, including quizzes, tests, projects, are worth 60% of a student’s overall grade for the Marking Period.</a:t>
            </a:r>
            <a:br>
              <a:rPr lang="en-US" sz="2800" dirty="0" smtClean="0"/>
            </a:br>
            <a:endParaRPr lang="en-US" sz="2800" dirty="0" smtClean="0"/>
          </a:p>
          <a:p>
            <a:pPr marL="285750" indent="-285750">
              <a:buFont typeface="Arial" panose="020B0604020202020204" pitchFamily="34" charset="0"/>
              <a:buChar char="•"/>
            </a:pPr>
            <a:r>
              <a:rPr lang="en-US" sz="2800" dirty="0" smtClean="0"/>
              <a:t>Daily Classwork is worth 35% of a student’s overall grade for the Marking Period.</a:t>
            </a:r>
            <a:br>
              <a:rPr lang="en-US" sz="2800" dirty="0" smtClean="0"/>
            </a:br>
            <a:endParaRPr lang="en-US" sz="2800" dirty="0" smtClean="0"/>
          </a:p>
          <a:p>
            <a:pPr marL="285750" indent="-285750">
              <a:buFont typeface="Arial" panose="020B0604020202020204" pitchFamily="34" charset="0"/>
              <a:buChar char="•"/>
            </a:pPr>
            <a:r>
              <a:rPr lang="en-US" sz="2800" dirty="0" smtClean="0"/>
              <a:t>Homework is worth 5% of a student’s overall grade for the Marking Period.</a:t>
            </a:r>
            <a:br>
              <a:rPr lang="en-US" sz="2800" dirty="0" smtClean="0"/>
            </a:br>
            <a:endParaRPr lang="en-US" sz="2800" dirty="0" smtClean="0"/>
          </a:p>
          <a:p>
            <a:pPr marL="285750" indent="-285750">
              <a:buFont typeface="Arial" panose="020B0604020202020204" pitchFamily="34" charset="0"/>
              <a:buChar char="•"/>
            </a:pPr>
            <a:r>
              <a:rPr lang="en-US" sz="2800" dirty="0" smtClean="0"/>
              <a:t>Since this is a ½ year class, your student’s grades are calculated using this formula:  1</a:t>
            </a:r>
            <a:r>
              <a:rPr lang="en-US" sz="2800" baseline="30000" dirty="0" smtClean="0"/>
              <a:t>st</a:t>
            </a:r>
            <a:r>
              <a:rPr lang="en-US" sz="2800" dirty="0" smtClean="0"/>
              <a:t> Marking Period’s grade = 40%, 2</a:t>
            </a:r>
            <a:r>
              <a:rPr lang="en-US" sz="2800" baseline="30000" dirty="0" smtClean="0"/>
              <a:t>nd</a:t>
            </a:r>
            <a:r>
              <a:rPr lang="en-US" sz="2800" dirty="0" smtClean="0"/>
              <a:t> Marking Period’s grade = 40%, Final Exam = 20%.</a:t>
            </a:r>
            <a:endParaRPr lang="en-US" sz="2800" dirty="0"/>
          </a:p>
        </p:txBody>
      </p:sp>
    </p:spTree>
    <p:extLst>
      <p:ext uri="{BB962C8B-B14F-4D97-AF65-F5344CB8AC3E}">
        <p14:creationId xmlns:p14="http://schemas.microsoft.com/office/powerpoint/2010/main" val="291185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304" y="165936"/>
            <a:ext cx="9905998" cy="646864"/>
          </a:xfrm>
        </p:spPr>
        <p:txBody>
          <a:bodyPr/>
          <a:lstStyle/>
          <a:p>
            <a:pPr algn="ctr"/>
            <a:r>
              <a:rPr lang="en-US" dirty="0" smtClean="0"/>
              <a:t>Questions or concerns?</a:t>
            </a:r>
            <a:endParaRPr lang="en-US" dirty="0"/>
          </a:p>
        </p:txBody>
      </p:sp>
      <p:sp>
        <p:nvSpPr>
          <p:cNvPr id="4" name="TextBox 3"/>
          <p:cNvSpPr txBox="1"/>
          <p:nvPr/>
        </p:nvSpPr>
        <p:spPr>
          <a:xfrm>
            <a:off x="1579418" y="1163782"/>
            <a:ext cx="9125527" cy="2585323"/>
          </a:xfrm>
          <a:prstGeom prst="rect">
            <a:avLst/>
          </a:prstGeom>
          <a:noFill/>
        </p:spPr>
        <p:txBody>
          <a:bodyPr wrap="square" rtlCol="0">
            <a:spAutoFit/>
          </a:bodyPr>
          <a:lstStyle/>
          <a:p>
            <a:r>
              <a:rPr lang="en-US" sz="2400" dirty="0" smtClean="0"/>
              <a:t>Please don’t hesitate to reach out to us at the below email addresses, it is the fastest way to get in contact with us.  All emails will be responded to within 24 hours.</a:t>
            </a:r>
          </a:p>
          <a:p>
            <a:endParaRPr lang="en-US" sz="2400" dirty="0"/>
          </a:p>
          <a:p>
            <a:r>
              <a:rPr lang="en-US" sz="2400" dirty="0"/>
              <a:t>Mr. </a:t>
            </a:r>
            <a:r>
              <a:rPr lang="en-US" sz="2400" dirty="0" err="1" smtClean="0"/>
              <a:t>Liddick</a:t>
            </a:r>
            <a:r>
              <a:rPr lang="en-US" sz="2400" dirty="0"/>
              <a:t>:  </a:t>
            </a:r>
            <a:r>
              <a:rPr lang="en-US" sz="2400" dirty="0">
                <a:hlinkClick r:id="rId2"/>
              </a:rPr>
              <a:t>shawliddick@paps.net</a:t>
            </a:r>
            <a:r>
              <a:rPr lang="en-US" sz="2400" dirty="0"/>
              <a:t/>
            </a:r>
            <a:br>
              <a:rPr lang="en-US" sz="2400" dirty="0"/>
            </a:br>
            <a:r>
              <a:rPr lang="en-US" sz="2400" dirty="0" smtClean="0"/>
              <a:t>Ms</a:t>
            </a:r>
            <a:r>
              <a:rPr lang="en-US" sz="2400" dirty="0"/>
              <a:t>. </a:t>
            </a:r>
            <a:r>
              <a:rPr lang="en-US" sz="2400" dirty="0" err="1"/>
              <a:t>Boychuk</a:t>
            </a:r>
            <a:r>
              <a:rPr lang="en-US" sz="2400" dirty="0"/>
              <a:t>:  </a:t>
            </a:r>
            <a:r>
              <a:rPr lang="en-US" sz="2400" dirty="0">
                <a:hlinkClick r:id="rId3"/>
              </a:rPr>
              <a:t>maryboychuk@paps.net</a:t>
            </a:r>
            <a:endParaRPr lang="en-US" sz="2400" dirty="0"/>
          </a:p>
          <a:p>
            <a:endParaRPr lang="en-US" dirty="0"/>
          </a:p>
        </p:txBody>
      </p:sp>
    </p:spTree>
    <p:extLst>
      <p:ext uri="{BB962C8B-B14F-4D97-AF65-F5344CB8AC3E}">
        <p14:creationId xmlns:p14="http://schemas.microsoft.com/office/powerpoint/2010/main" val="12485524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23</TotalTime>
  <Words>239</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Welcome to Financial Literacy</vt:lpstr>
      <vt:lpstr>Primary method of contacting us</vt:lpstr>
      <vt:lpstr>Syllabus</vt:lpstr>
      <vt:lpstr>Curriculum</vt:lpstr>
      <vt:lpstr>Online Materials</vt:lpstr>
      <vt:lpstr>Course Expectations</vt:lpstr>
      <vt:lpstr>Perth Amboy High School Grading policy</vt:lpstr>
      <vt:lpstr>Questions or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Financial Literacy</dc:title>
  <dc:creator>LIDDICK : SHAWN</dc:creator>
  <cp:lastModifiedBy>LIDDICK : SHAWN</cp:lastModifiedBy>
  <cp:revision>3</cp:revision>
  <dcterms:created xsi:type="dcterms:W3CDTF">2020-09-21T14:16:43Z</dcterms:created>
  <dcterms:modified xsi:type="dcterms:W3CDTF">2020-09-21T14:39:54Z</dcterms:modified>
</cp:coreProperties>
</file>